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  <p:sldMasterId id="2147483668" r:id="rId4"/>
  </p:sldMasterIdLst>
  <p:notesMasterIdLst>
    <p:notesMasterId r:id="rId6"/>
  </p:notesMasterIdLst>
  <p:sldIdLst>
    <p:sldId id="836" r:id="rId5"/>
    <p:sldId id="1100" r:id="rId7"/>
    <p:sldId id="1137" r:id="rId8"/>
    <p:sldId id="1133" r:id="rId9"/>
    <p:sldId id="1163" r:id="rId10"/>
    <p:sldId id="1131" r:id="rId11"/>
    <p:sldId id="1179" r:id="rId12"/>
    <p:sldId id="1180" r:id="rId13"/>
    <p:sldId id="1181" r:id="rId14"/>
    <p:sldId id="1140" r:id="rId15"/>
    <p:sldId id="1122" r:id="rId16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75BF"/>
    <a:srgbClr val="034EA2"/>
    <a:srgbClr val="0087CD"/>
    <a:srgbClr val="C68F06"/>
    <a:srgbClr val="DB2C03"/>
    <a:srgbClr val="EBAC07"/>
    <a:srgbClr val="008487"/>
    <a:srgbClr val="163C46"/>
    <a:srgbClr val="008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3354" autoAdjust="0"/>
  </p:normalViewPr>
  <p:slideViewPr>
    <p:cSldViewPr>
      <p:cViewPr varScale="1">
        <p:scale>
          <a:sx n="98" d="100"/>
          <a:sy n="98" d="100"/>
        </p:scale>
        <p:origin x="642" y="90"/>
      </p:cViewPr>
      <p:guideLst>
        <p:guide orient="horz" pos="1636"/>
        <p:guide pos="2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264" y="48"/>
      </p:cViewPr>
      <p:guideLst>
        <p:guide orient="horz" pos="290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gs" Target="tags/tag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ABC0-61AB-43DD-A7D8-706CCBB052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ABC0-61AB-43DD-A7D8-706CCBB052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背景介绍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背景介绍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研究方向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市场分析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研究计划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5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5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28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04BA93-52C8-48D1-AFCC-D916E1C5D690}" type="datetime1">
              <a:rPr lang="zh-CN" altLang="en-US"/>
            </a:fld>
            <a:endParaRPr lang="zh-CN" altLang="en-US" sz="1420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8A834C-A173-490B-9B01-7995B236AE02}" type="slidenum">
              <a:rPr lang="zh-CN" altLang="en-US"/>
            </a:fld>
            <a:endParaRPr lang="zh-CN" altLang="en-US" sz="142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背景介绍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研究方向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研究方向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研究难度汇总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投资回报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5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5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28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04BA93-52C8-48D1-AFCC-D916E1C5D690}" type="datetime1">
              <a:rPr lang="zh-CN" altLang="en-US"/>
            </a:fld>
            <a:endParaRPr lang="zh-CN" altLang="en-US" sz="1420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8A834C-A173-490B-9B01-7995B236AE02}" type="slidenum">
              <a:rPr lang="zh-CN" altLang="en-US"/>
            </a:fld>
            <a:endParaRPr lang="zh-CN" altLang="en-US" sz="142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开源研究成果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投资回报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55576" y="699542"/>
            <a:ext cx="7776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/>
        </p:nvSpPr>
        <p:spPr>
          <a:xfrm>
            <a:off x="971600" y="41151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5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5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28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04BA93-52C8-48D1-AFCC-D916E1C5D690}" type="datetime1">
              <a:rPr lang="zh-CN" altLang="en-US"/>
            </a:fld>
            <a:endParaRPr lang="zh-CN" altLang="en-US" sz="1420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8A834C-A173-490B-9B01-7995B236AE02}" type="slidenum">
              <a:rPr lang="zh-CN" altLang="en-US"/>
            </a:fld>
            <a:endParaRPr lang="zh-CN" altLang="en-US" sz="142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14.png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罗密欧与朱丽叶 romeo&amp;julia 理查德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in="5000.000000" out="5000.000000"/>
                </p14:media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900608" y="-92546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57" y="0"/>
            <a:ext cx="3429000" cy="5143500"/>
          </a:xfrm>
          <a:prstGeom prst="rect">
            <a:avLst/>
          </a:prstGeom>
        </p:spPr>
      </p:pic>
      <p:sp>
        <p:nvSpPr>
          <p:cNvPr id="14" name="文本框 16"/>
          <p:cNvSpPr txBox="1"/>
          <p:nvPr/>
        </p:nvSpPr>
        <p:spPr>
          <a:xfrm>
            <a:off x="2219102" y="1526717"/>
            <a:ext cx="5040560" cy="926465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>
              <a:buNone/>
            </a:pPr>
            <a:r>
              <a:rPr lang="en-US" altLang="zh-CN" sz="28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Analysis report of </a:t>
            </a:r>
            <a:r>
              <a:rPr lang="en-US" altLang="zh-CN" sz="28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Anomaly detection</a:t>
            </a:r>
            <a:endParaRPr lang="en-US" altLang="zh-CN" sz="2800" b="1" cap="al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2750" y="3413363"/>
            <a:ext cx="2793365" cy="29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汇报人：樊庆宇   时间：</a:t>
            </a:r>
            <a:r>
              <a:rPr lang="en-US" altLang="zh-CN" sz="13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3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3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>
            <a:off x="1134484" y="1632891"/>
            <a:ext cx="1514475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741225" y="1325636"/>
            <a:ext cx="923290" cy="275590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pPr algn="just">
              <a:defRPr/>
            </a:pPr>
            <a:r>
              <a:rPr lang="en-US" altLang="zh-CN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数据制作</a:t>
            </a:r>
            <a:endParaRPr lang="zh-CN" altLang="en-US" sz="12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3636381" y="1632891"/>
            <a:ext cx="1516062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4231218" y="1325636"/>
            <a:ext cx="923290" cy="275590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pPr algn="just">
              <a:defRPr/>
            </a:pPr>
            <a:r>
              <a:rPr lang="en-US" altLang="zh-CN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合作开发</a:t>
            </a:r>
            <a:endParaRPr lang="zh-CN" altLang="en-US" sz="12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297349" y="3613456"/>
            <a:ext cx="1514475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6891392" y="3306201"/>
            <a:ext cx="923290" cy="275590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pPr algn="just">
              <a:defRPr/>
            </a:pPr>
            <a:r>
              <a:rPr lang="en-US" altLang="zh-CN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代码移植</a:t>
            </a:r>
            <a:endParaRPr lang="zh-CN" altLang="en-US" sz="12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6378313" y="1632891"/>
            <a:ext cx="1514475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164"/>
          <p:cNvSpPr txBox="1"/>
          <p:nvPr/>
        </p:nvSpPr>
        <p:spPr>
          <a:xfrm>
            <a:off x="1134745" y="1764030"/>
            <a:ext cx="1642745" cy="1019810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官方工业开源数据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</a:t>
            </a: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FPC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数据：包括</a:t>
            </a: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ACF/COVERLAY /SHIELD/SUS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等重要部位数据制作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文本框 165"/>
          <p:cNvSpPr txBox="1"/>
          <p:nvPr/>
        </p:nvSpPr>
        <p:spPr>
          <a:xfrm>
            <a:off x="3636381" y="1763854"/>
            <a:ext cx="1516062" cy="1019810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顶级期刊算法复现</a:t>
            </a: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-pytorch/else.etc</a:t>
            </a:r>
            <a:endParaRPr lang="en-US" altLang="zh-CN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定期会议讨论技术难点</a:t>
            </a: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确定技术下一步方向和可行性解决方案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文本框 166"/>
          <p:cNvSpPr txBox="1"/>
          <p:nvPr/>
        </p:nvSpPr>
        <p:spPr>
          <a:xfrm>
            <a:off x="6297349" y="3744419"/>
            <a:ext cx="1514475" cy="833755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将开发好的算法移植到</a:t>
            </a: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平台。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小工具开发：满足基本使用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文本框 167"/>
          <p:cNvSpPr txBox="1"/>
          <p:nvPr/>
        </p:nvSpPr>
        <p:spPr>
          <a:xfrm>
            <a:off x="6378575" y="1764030"/>
            <a:ext cx="1626870" cy="647700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收集客户现场新数据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制作新的标注测试数据集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测试本地开发的模型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91392" y="1356751"/>
            <a:ext cx="923290" cy="275590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p>
            <a:pPr algn="just">
              <a:defRPr/>
            </a:pPr>
            <a:r>
              <a:rPr lang="en-US" altLang="zh-CN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线下测试</a:t>
            </a:r>
            <a:endParaRPr lang="zh-CN" altLang="en-US" sz="12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639874" y="3613456"/>
            <a:ext cx="1514475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233917" y="3306201"/>
            <a:ext cx="923290" cy="275590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p>
            <a:pPr algn="just">
              <a:defRPr/>
            </a:pPr>
            <a:r>
              <a:rPr lang="en-US" altLang="zh-CN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线上测试</a:t>
            </a:r>
            <a:endParaRPr lang="zh-CN" altLang="en-US" sz="12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66"/>
          <p:cNvSpPr txBox="1"/>
          <p:nvPr/>
        </p:nvSpPr>
        <p:spPr>
          <a:xfrm>
            <a:off x="3639874" y="3744419"/>
            <a:ext cx="1514475" cy="647700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将模型部署到客户现场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观察模型可靠性并收集问题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46864" y="3613456"/>
            <a:ext cx="1514475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587237" y="3306201"/>
            <a:ext cx="1230630" cy="275590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p>
            <a:pPr algn="just">
              <a:defRPr/>
            </a:pPr>
            <a:r>
              <a:rPr lang="en-US" altLang="zh-CN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2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软件功能开发</a:t>
            </a:r>
            <a:endParaRPr lang="zh-CN" altLang="en-US" sz="121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66"/>
          <p:cNvSpPr txBox="1"/>
          <p:nvPr/>
        </p:nvSpPr>
        <p:spPr>
          <a:xfrm>
            <a:off x="1146864" y="3744419"/>
            <a:ext cx="1514475" cy="833755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 UI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原型设计评审方案确定功能需求文档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界面功能开发：面向</a:t>
            </a:r>
            <a:r>
              <a:rPr lang="en-US" altLang="zh-CN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FAE</a:t>
            </a:r>
            <a:r>
              <a:rPr lang="zh-CN" altLang="en-US" sz="92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和客户使用</a:t>
            </a:r>
            <a:endParaRPr lang="zh-CN" altLang="en-US" sz="92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2843530" y="1924050"/>
            <a:ext cx="432435" cy="215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497830" y="1924050"/>
            <a:ext cx="432435" cy="215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5400000">
            <a:off x="6975475" y="2959100"/>
            <a:ext cx="432435" cy="215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10800000">
            <a:off x="5497195" y="3505200"/>
            <a:ext cx="432435" cy="215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10800000">
            <a:off x="2843530" y="3505200"/>
            <a:ext cx="432435" cy="215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 rot="16200000">
            <a:off x="4180840" y="2973070"/>
            <a:ext cx="432435" cy="215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1060450" y="2779395"/>
            <a:ext cx="6967855" cy="88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cut/>
      </p:transition>
    </mc:Choice>
    <mc:Fallback>
      <p:transition spd="slow"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3429000" cy="5143500"/>
          </a:xfrm>
          <a:prstGeom prst="rect">
            <a:avLst/>
          </a:prstGeom>
        </p:spPr>
      </p:pic>
      <p:sp>
        <p:nvSpPr>
          <p:cNvPr id="14" name="文本框 16"/>
          <p:cNvSpPr txBox="1"/>
          <p:nvPr/>
        </p:nvSpPr>
        <p:spPr>
          <a:xfrm>
            <a:off x="2995707" y="2116632"/>
            <a:ext cx="5040560" cy="556895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>
              <a:buNone/>
            </a:pPr>
            <a:r>
              <a:rPr lang="en-US" altLang="zh-CN" sz="3200" b="1" i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thank you!</a:t>
            </a:r>
            <a:endParaRPr lang="en-US" altLang="zh-CN" sz="3200" b="1" i="1" cap="all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split orient="vert" dir="in"/>
      </p:transition>
    </mc:Choice>
    <mc:Fallback>
      <p:transition spd="slow" advClick="0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502" y="283"/>
            <a:ext cx="3649847" cy="51429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         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02471" y="1840439"/>
            <a:ext cx="1445910" cy="7616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49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24110" y="2624783"/>
            <a:ext cx="1402628" cy="3063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199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lang="en-US" altLang="zh-CN" sz="199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圆角矩形 16"/>
          <p:cNvSpPr/>
          <p:nvPr/>
        </p:nvSpPr>
        <p:spPr>
          <a:xfrm>
            <a:off x="4731476" y="740006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95"/>
          <p:cNvSpPr/>
          <p:nvPr/>
        </p:nvSpPr>
        <p:spPr>
          <a:xfrm>
            <a:off x="4731476" y="1354188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/>
          </a:p>
        </p:txBody>
      </p:sp>
      <p:sp>
        <p:nvSpPr>
          <p:cNvPr id="15" name="圆角矩形 100"/>
          <p:cNvSpPr/>
          <p:nvPr/>
        </p:nvSpPr>
        <p:spPr>
          <a:xfrm>
            <a:off x="4731476" y="1968369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01"/>
          <p:cNvSpPr/>
          <p:nvPr/>
        </p:nvSpPr>
        <p:spPr>
          <a:xfrm>
            <a:off x="4731476" y="2582551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7" name="椭圆 80"/>
          <p:cNvSpPr/>
          <p:nvPr/>
        </p:nvSpPr>
        <p:spPr bwMode="auto">
          <a:xfrm>
            <a:off x="4716016" y="702325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80"/>
          <p:cNvSpPr/>
          <p:nvPr/>
        </p:nvSpPr>
        <p:spPr bwMode="auto">
          <a:xfrm>
            <a:off x="4716016" y="1319885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80"/>
          <p:cNvSpPr/>
          <p:nvPr/>
        </p:nvSpPr>
        <p:spPr bwMode="auto">
          <a:xfrm>
            <a:off x="4716016" y="1934067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80"/>
          <p:cNvSpPr/>
          <p:nvPr/>
        </p:nvSpPr>
        <p:spPr bwMode="auto">
          <a:xfrm>
            <a:off x="4716016" y="2561935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39"/>
          <p:cNvSpPr>
            <a:spLocks noChangeArrowheads="1"/>
          </p:cNvSpPr>
          <p:nvPr/>
        </p:nvSpPr>
        <p:spPr bwMode="auto">
          <a:xfrm>
            <a:off x="5865788" y="710385"/>
            <a:ext cx="2594644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背  景  介  绍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6" name="矩形 39"/>
          <p:cNvSpPr>
            <a:spLocks noChangeArrowheads="1"/>
          </p:cNvSpPr>
          <p:nvPr/>
        </p:nvSpPr>
        <p:spPr bwMode="auto">
          <a:xfrm>
            <a:off x="5865788" y="1333543"/>
            <a:ext cx="2594644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研  究  方  向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7" name="矩形 39"/>
          <p:cNvSpPr>
            <a:spLocks noChangeArrowheads="1"/>
          </p:cNvSpPr>
          <p:nvPr/>
        </p:nvSpPr>
        <p:spPr bwMode="auto">
          <a:xfrm>
            <a:off x="5865788" y="1951696"/>
            <a:ext cx="2594644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开源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研究成果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8" name="矩形 39"/>
          <p:cNvSpPr>
            <a:spLocks noChangeArrowheads="1"/>
          </p:cNvSpPr>
          <p:nvPr/>
        </p:nvSpPr>
        <p:spPr bwMode="auto">
          <a:xfrm>
            <a:off x="5865788" y="2568584"/>
            <a:ext cx="2594644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研究难度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汇总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" name="圆角矩形 101"/>
          <p:cNvSpPr/>
          <p:nvPr/>
        </p:nvSpPr>
        <p:spPr>
          <a:xfrm>
            <a:off x="4714966" y="3211836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椭圆 80"/>
          <p:cNvSpPr/>
          <p:nvPr/>
        </p:nvSpPr>
        <p:spPr bwMode="auto">
          <a:xfrm>
            <a:off x="4699506" y="319122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9"/>
          <p:cNvSpPr>
            <a:spLocks noChangeArrowheads="1"/>
          </p:cNvSpPr>
          <p:nvPr/>
        </p:nvSpPr>
        <p:spPr bwMode="auto">
          <a:xfrm>
            <a:off x="5849278" y="3197869"/>
            <a:ext cx="2594644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研  究  计  划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cut/>
      </p:transition>
    </mc:Choice>
    <mc:Fallback>
      <p:transition spd="slow"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09015" y="1100455"/>
            <a:ext cx="665924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AI</a:t>
            </a:r>
            <a:r>
              <a:rPr lang="zh-CN" altLang="en-US"/>
              <a:t>在工业应用中的问题：</a:t>
            </a:r>
            <a:endParaRPr lang="zh-CN" altLang="en-US"/>
          </a:p>
          <a:p>
            <a:endParaRPr lang="zh-CN" altLang="en-US"/>
          </a:p>
          <a:p>
            <a:r>
              <a:rPr lang="en-US" altLang="zh-CN" sz="1400"/>
              <a:t>1. </a:t>
            </a:r>
            <a:r>
              <a:rPr lang="en-US" altLang="zh-CN" sz="1400" b="1"/>
              <a:t>训练样本中缺少缺陷/负样本</a:t>
            </a:r>
            <a:r>
              <a:rPr lang="en-US" altLang="zh-CN" sz="1400"/>
              <a:t>。在实际问题中，训练样本中的缺陷图像总是较少，因为事先很难收集大量的缺陷样本。因此，训练过程中的正样本和负样本的数量极不平衡，因此生成的模型可能不稳定甚至无效。在缺陷外观多变且不可预测的场景中，监督学习的检测方法通常无法达到所需的精度。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 b="1"/>
              <a:t>2. 手动标注代价高。</a:t>
            </a:r>
            <a:r>
              <a:rPr lang="en-US" altLang="zh-CN" sz="1400"/>
              <a:t>在实际的缺陷检测应用中，通常存在许多不同的缺陷，检测标准和质量指标往往不同。这需要手动标记大量训练样本以满足特定需求，这需要大量人力资源。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cut/>
      </p:transition>
    </mc:Choice>
    <mc:Fallback>
      <p:transition spd="slow"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40435" y="858520"/>
            <a:ext cx="691705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异常检测模型：</a:t>
            </a:r>
            <a:r>
              <a:rPr lang="en-US" altLang="zh-CN"/>
              <a:t>(</a:t>
            </a:r>
            <a:r>
              <a:rPr lang="en-US" altLang="zh-CN" sz="1600"/>
              <a:t>Anomaly Detection</a:t>
            </a:r>
            <a:r>
              <a:rPr lang="zh-CN" altLang="en-US" sz="1600"/>
              <a:t>，</a:t>
            </a:r>
            <a:r>
              <a:rPr lang="en-US" altLang="zh-CN" sz="1600"/>
              <a:t>Novelty Detection，Outlier Detection，Forgery Detection，Out-of-distribution Detection</a:t>
            </a:r>
            <a:r>
              <a:rPr lang="en-US" altLang="zh-CN"/>
              <a:t>)</a:t>
            </a:r>
            <a:endParaRPr lang="zh-CN" altLang="en-US"/>
          </a:p>
          <a:p>
            <a:endParaRPr lang="en-US" altLang="zh-CN" sz="1400"/>
          </a:p>
          <a:p>
            <a:r>
              <a:rPr lang="en-US" altLang="zh-CN" sz="1400">
                <a:latin typeface="Arial" panose="020B0604020202020204" pitchFamily="34" charset="0"/>
              </a:rPr>
              <a:t>●</a:t>
            </a:r>
            <a:r>
              <a:rPr lang="en-US" altLang="zh-CN" sz="1400"/>
              <a:t>无监督学习、AutoEncoder、GAN、矩阵因子分解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>
                <a:latin typeface="Arial" panose="020B0604020202020204" pitchFamily="34" charset="0"/>
                <a:sym typeface="+mn-ea"/>
              </a:rPr>
              <a:t>●</a:t>
            </a:r>
            <a:r>
              <a:rPr lang="en-US" altLang="zh-CN" sz="1400"/>
              <a:t>半监督学习、强化学习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215" y="2379980"/>
            <a:ext cx="6034405" cy="2543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81630" y="2139950"/>
            <a:ext cx="3380740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1400" b="1">
                <a:solidFill>
                  <a:schemeClr val="accent1"/>
                </a:solidFill>
                <a:effectLst/>
              </a:rPr>
              <a:t>GAN</a:t>
            </a:r>
            <a:r>
              <a:rPr lang="zh-CN" altLang="en-US" sz="1400" b="1">
                <a:solidFill>
                  <a:schemeClr val="accent1"/>
                </a:solidFill>
                <a:effectLst/>
              </a:rPr>
              <a:t>方向研究方向投稿占比</a:t>
            </a:r>
            <a:endParaRPr lang="zh-CN" altLang="en-US" sz="1400" b="1">
              <a:solidFill>
                <a:schemeClr val="accent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cut/>
      </p:transition>
    </mc:Choice>
    <mc:Fallback>
      <p:transition spd="slow"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28570" y="838200"/>
            <a:ext cx="408749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近年来异常点检测模型的投稿占比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1667510"/>
            <a:ext cx="7926705" cy="2268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cut/>
      </p:transition>
    </mc:Choice>
    <mc:Fallback>
      <p:transition spd="slow"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7514590" y="3852545"/>
            <a:ext cx="1506855" cy="1187450"/>
          </a:xfrm>
          <a:prstGeom prst="ellips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280"/>
          </a:p>
        </p:txBody>
      </p:sp>
      <p:sp>
        <p:nvSpPr>
          <p:cNvPr id="2" name="文本框 1"/>
          <p:cNvSpPr txBox="1"/>
          <p:nvPr/>
        </p:nvSpPr>
        <p:spPr>
          <a:xfrm>
            <a:off x="672465" y="850900"/>
            <a:ext cx="6842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MVTEC ANOMALY DETECTION DATASET  已开源工业标准数据集（具一定的代表性）</a:t>
            </a:r>
            <a:endParaRPr lang="zh-CN" altLang="en-US"/>
          </a:p>
          <a:p>
            <a:r>
              <a:rPr lang="en-US" altLang="zh-CN"/>
              <a:t>2. GAN </a:t>
            </a:r>
            <a:r>
              <a:rPr lang="zh-CN" altLang="en-US"/>
              <a:t>和</a:t>
            </a:r>
            <a:r>
              <a:rPr lang="en-US" altLang="zh-CN"/>
              <a:t>AutoEncoder</a:t>
            </a:r>
            <a:r>
              <a:rPr lang="zh-CN" altLang="en-US"/>
              <a:t>开源代码 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" y="1984375"/>
            <a:ext cx="4928870" cy="30556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658485" y="2511425"/>
            <a:ext cx="2321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i="1"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auc  97.9% for Model PaDiM</a:t>
            </a:r>
            <a:endParaRPr lang="en-US" altLang="zh-CN" sz="2400" i="1"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7721600" y="3917315"/>
            <a:ext cx="1299845" cy="1122680"/>
          </a:xfrm>
          <a:prstGeom prst="ellips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280"/>
          </a:p>
        </p:txBody>
      </p:sp>
      <p:sp>
        <p:nvSpPr>
          <p:cNvPr id="2" name="文本框 1"/>
          <p:cNvSpPr txBox="1"/>
          <p:nvPr/>
        </p:nvSpPr>
        <p:spPr>
          <a:xfrm>
            <a:off x="672465" y="846455"/>
            <a:ext cx="6842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PaDiM</a:t>
            </a:r>
            <a:r>
              <a:rPr lang="zh-CN" altLang="en-US"/>
              <a:t>的实验成果展示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10" y="923925"/>
            <a:ext cx="3707130" cy="1265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" y="1768475"/>
            <a:ext cx="3749040" cy="845820"/>
          </a:xfrm>
          <a:prstGeom prst="rect">
            <a:avLst/>
          </a:prstGeom>
        </p:spPr>
      </p:pic>
      <p:cxnSp>
        <p:nvCxnSpPr>
          <p:cNvPr id="5" name="曲线连接符 4"/>
          <p:cNvCxnSpPr/>
          <p:nvPr/>
        </p:nvCxnSpPr>
        <p:spPr>
          <a:xfrm rot="10800000" flipV="1">
            <a:off x="3491865" y="1285875"/>
            <a:ext cx="1097280" cy="421640"/>
          </a:xfrm>
          <a:prstGeom prst="curvedConnector3">
            <a:avLst>
              <a:gd name="adj1" fmla="val 4994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" y="2473325"/>
            <a:ext cx="3771900" cy="853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5" y="3917315"/>
            <a:ext cx="3749040" cy="845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65" y="3141980"/>
            <a:ext cx="3710940" cy="861060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9" idx="3"/>
          </p:cNvCxnSpPr>
          <p:nvPr/>
        </p:nvCxnSpPr>
        <p:spPr>
          <a:xfrm>
            <a:off x="4383405" y="3572510"/>
            <a:ext cx="103378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436235" y="3214370"/>
            <a:ext cx="1910715" cy="645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i="1"/>
              <a:t>be similar to ACF  for FPC</a:t>
            </a:r>
            <a:endParaRPr lang="en-US" altLang="zh-CN" i="1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402455" y="4336415"/>
            <a:ext cx="103378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436235" y="4084320"/>
            <a:ext cx="2285365" cy="6451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i="1"/>
              <a:t>be similar to  Coverlay  for FPC</a:t>
            </a:r>
            <a:endParaRPr lang="en-US" altLang="zh-CN" i="1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split orient="vert" dir="in"/>
      </p:transition>
    </mc:Choice>
    <mc:Fallback>
      <p:transition spd="slow" advClick="0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7721600" y="3917315"/>
            <a:ext cx="1299845" cy="1122680"/>
          </a:xfrm>
          <a:prstGeom prst="ellips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280"/>
          </a:p>
        </p:txBody>
      </p:sp>
      <p:sp>
        <p:nvSpPr>
          <p:cNvPr id="2" name="文本框 1"/>
          <p:cNvSpPr txBox="1"/>
          <p:nvPr/>
        </p:nvSpPr>
        <p:spPr>
          <a:xfrm>
            <a:off x="672465" y="846455"/>
            <a:ext cx="812482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近年来异常检测（</a:t>
            </a:r>
            <a:r>
              <a:rPr lang="en-US" altLang="zh-CN"/>
              <a:t>AD</a:t>
            </a:r>
            <a:r>
              <a:rPr lang="zh-CN" altLang="en-US"/>
              <a:t>）方向主要文章（</a:t>
            </a:r>
            <a:r>
              <a:rPr lang="en-US" altLang="zh-CN"/>
              <a:t>2018</a:t>
            </a:r>
            <a:r>
              <a:rPr lang="zh-CN" altLang="en-US"/>
              <a:t>年</a:t>
            </a:r>
            <a:r>
              <a:rPr lang="en-US" altLang="zh-CN"/>
              <a:t>-2020</a:t>
            </a:r>
            <a:r>
              <a:rPr lang="zh-CN" altLang="en-US"/>
              <a:t>年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 sz="1600"/>
          </a:p>
          <a:p>
            <a:r>
              <a:rPr lang="en-US" altLang="zh-CN" sz="1600"/>
              <a:t>[1] . </a:t>
            </a:r>
            <a:r>
              <a:rPr lang="zh-CN" altLang="en-US" sz="1600"/>
              <a:t>Pidhorskyi S , Almohsen R , Adjeroh D A , et al. Generative Probabilistic Novelty Detection with Adversarial Autoencoders[J]. 2018.</a:t>
            </a:r>
            <a:endParaRPr lang="zh-CN" altLang="en-US" sz="1600"/>
          </a:p>
          <a:p>
            <a:r>
              <a:rPr lang="en-US" altLang="zh-CN" sz="1600"/>
              <a:t>[2]. </a:t>
            </a:r>
            <a:r>
              <a:rPr lang="zh-CN" altLang="en-US" sz="1600"/>
              <a:t>Abati D , Porrello A , Calderara S , et al. Latent Space Autoregression for Novelty Detection[J]. 2018.</a:t>
            </a:r>
            <a:endParaRPr lang="zh-CN" altLang="en-US" sz="1600"/>
          </a:p>
          <a:p>
            <a:r>
              <a:rPr lang="en-US" altLang="zh-CN" sz="1600"/>
              <a:t>[3]. </a:t>
            </a:r>
            <a:r>
              <a:rPr lang="zh-CN" altLang="en-US" sz="1600"/>
              <a:t>Mirrored Autoencoders with Simplex Interpolation for Unsupervised Anomaly Detection</a:t>
            </a:r>
            <a:r>
              <a:rPr lang="en-US" altLang="zh-CN" sz="1600"/>
              <a:t>.pdf</a:t>
            </a:r>
            <a:endParaRPr lang="en-US" altLang="zh-CN" sz="1600"/>
          </a:p>
          <a:p>
            <a:r>
              <a:rPr lang="en-US" sz="1600"/>
              <a:t>[4]. </a:t>
            </a:r>
            <a:r>
              <a:rPr sz="1600"/>
              <a:t>Yang J , Shi Y , Qi Z . DFR: Deep Feature Reconstruction for Unsupervised Anomaly Segmentation[J]. 2020.</a:t>
            </a:r>
            <a:endParaRPr sz="1600"/>
          </a:p>
          <a:p>
            <a:r>
              <a:rPr lang="en-US" sz="1600"/>
              <a:t>[5]. </a:t>
            </a:r>
            <a:r>
              <a:rPr sz="1600"/>
              <a:t>Yi J , Yoon S . Patch SVDD: Patch-level SVDD for Anomaly Detection and Segmentation[J]. 2020</a:t>
            </a:r>
            <a:r>
              <a:rPr lang="en-US" altLang="zh-CN" sz="1600"/>
              <a:t>.</a:t>
            </a:r>
            <a:endParaRPr lang="en-US" altLang="zh-CN" sz="1600"/>
          </a:p>
          <a:p>
            <a:r>
              <a:rPr lang="en-US" altLang="zh-CN" sz="1600"/>
              <a:t>[6]. </a:t>
            </a:r>
            <a:r>
              <a:rPr lang="zh-CN" altLang="en-US" sz="1600"/>
              <a:t>MVTec AD ComprehensiveReal World Dataset for Unsupervised Anomaly</a:t>
            </a:r>
            <a:r>
              <a:rPr lang="en-US" altLang="zh-CN" sz="1600"/>
              <a:t>.pdf</a:t>
            </a:r>
            <a:endParaRPr lang="zh-CN" altLang="en-US" sz="1600"/>
          </a:p>
          <a:p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split orient="vert" dir="in"/>
      </p:transition>
    </mc:Choice>
    <mc:Fallback>
      <p:transition spd="slow" advClick="0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7721600" y="3917315"/>
            <a:ext cx="1299845" cy="1122680"/>
          </a:xfrm>
          <a:prstGeom prst="ellips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1280"/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656080" y="1139190"/>
          <a:ext cx="639826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20"/>
                <a:gridCol w="4358640"/>
              </a:tblGrid>
              <a:tr h="381000"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Abnormaly Detection Issue</a:t>
                      </a:r>
                      <a:endParaRPr lang="zh-CN" altLang="en-US"/>
                    </a:p>
                  </a:txBody>
                  <a:tcPr>
                    <a:lnB>
                      <a:noFill/>
                    </a:lnB>
                  </a:tcPr>
                </a:tc>
                <a:tc hMerge="1">
                  <a:tcPr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</a:rPr>
                        <a:t>●完备的数据集建立</a:t>
                      </a:r>
                      <a:endParaRPr lang="zh-CN" altLang="en-US" sz="1200">
                        <a:latin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从业务的角度建立完备的数据集供模型训练和验证使用</a:t>
                      </a:r>
                      <a:endParaRPr lang="zh-CN" altLang="en-US" sz="12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sym typeface="+mn-ea"/>
                        </a:rPr>
                        <a:t>●最优的检测阈值确定</a:t>
                      </a:r>
                      <a:endParaRPr lang="zh-CN" altLang="en-US" sz="1200">
                        <a:latin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latin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latin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latin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latin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latin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sym typeface="+mn-ea"/>
                        </a:rPr>
                        <a:t>●小缺陷检测问题</a:t>
                      </a:r>
                      <a:endParaRPr lang="zh-CN" altLang="en-US" sz="1200">
                        <a:latin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latin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检测目标太小时可能会出现</a:t>
                      </a:r>
                      <a:r>
                        <a:rPr lang="en-US" altLang="zh-CN" sz="1200"/>
                        <a:t>normal</a:t>
                      </a:r>
                      <a:r>
                        <a:rPr lang="zh-CN" altLang="en-US" sz="1200"/>
                        <a:t>和</a:t>
                      </a:r>
                      <a:r>
                        <a:rPr lang="en-US" altLang="zh-CN" sz="1200"/>
                        <a:t>anormal </a:t>
                      </a:r>
                      <a:r>
                        <a:rPr lang="zh-CN" altLang="en-US" sz="1200"/>
                        <a:t>数据无法区分</a:t>
                      </a:r>
                      <a:endParaRPr lang="zh-CN" altLang="en-US" sz="12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Arial" panose="020B0604020202020204" pitchFamily="34" charset="0"/>
                          <a:sym typeface="+mn-ea"/>
                        </a:rPr>
                        <a:t>●训练时间</a:t>
                      </a:r>
                      <a:r>
                        <a:rPr lang="en-US" altLang="zh-CN" sz="1200">
                          <a:latin typeface="Arial" panose="020B0604020202020204" pitchFamily="34" charset="0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Arial" panose="020B0604020202020204" pitchFamily="34" charset="0"/>
                          <a:sym typeface="+mn-ea"/>
                        </a:rPr>
                        <a:t>检测时间</a:t>
                      </a:r>
                      <a:r>
                        <a:rPr lang="en-US" altLang="zh-CN" sz="1200">
                          <a:latin typeface="Arial" panose="020B0604020202020204" pitchFamily="34" charset="0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Arial" panose="020B0604020202020204" pitchFamily="34" charset="0"/>
                          <a:sym typeface="+mn-ea"/>
                        </a:rPr>
                        <a:t>模型显存占用大小</a:t>
                      </a:r>
                      <a:endParaRPr lang="zh-CN" altLang="en-US" sz="1200">
                        <a:latin typeface="Arial" panose="020B0604020202020204" pitchFamily="34" charset="0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边缘计算：</a:t>
                      </a:r>
                      <a:r>
                        <a:rPr lang="en-US" altLang="zh-CN" sz="1200"/>
                        <a:t>AI </a:t>
                      </a:r>
                      <a:r>
                        <a:rPr lang="zh-CN" altLang="en-US" sz="1200"/>
                        <a:t>工业生产部署</a:t>
                      </a:r>
                      <a:endParaRPr lang="zh-CN" altLang="en-US" sz="12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05" y="1951990"/>
            <a:ext cx="1334770" cy="110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4d9582e1-06fd-43c5-81c6-5b48b2b09a00}"/>
</p:tagLst>
</file>

<file path=ppt/tags/tag2.xml><?xml version="1.0" encoding="utf-8"?>
<p:tagLst xmlns:p="http://schemas.openxmlformats.org/presentationml/2006/main">
  <p:tag name="ISPRING_PRESENTATION_TITLE" val="6"/>
</p:tagLst>
</file>

<file path=ppt/theme/theme1.xml><?xml version="1.0" encoding="utf-8"?>
<a:theme xmlns:a="http://schemas.openxmlformats.org/drawingml/2006/main" name="Office 主题​​">
  <a:themeElements>
    <a:clrScheme name="自定义 111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16A3AA"/>
      </a:accent1>
      <a:accent2>
        <a:srgbClr val="16A3AA"/>
      </a:accent2>
      <a:accent3>
        <a:srgbClr val="16A3AA"/>
      </a:accent3>
      <a:accent4>
        <a:srgbClr val="16A3AA"/>
      </a:accent4>
      <a:accent5>
        <a:srgbClr val="16A3AA"/>
      </a:accent5>
      <a:accent6>
        <a:srgbClr val="16A3AA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11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16A3AA"/>
      </a:accent1>
      <a:accent2>
        <a:srgbClr val="16A3AA"/>
      </a:accent2>
      <a:accent3>
        <a:srgbClr val="16A3AA"/>
      </a:accent3>
      <a:accent4>
        <a:srgbClr val="16A3AA"/>
      </a:accent4>
      <a:accent5>
        <a:srgbClr val="16A3AA"/>
      </a:accent5>
      <a:accent6>
        <a:srgbClr val="16A3AA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111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16A3AA"/>
      </a:accent1>
      <a:accent2>
        <a:srgbClr val="16A3AA"/>
      </a:accent2>
      <a:accent3>
        <a:srgbClr val="16A3AA"/>
      </a:accent3>
      <a:accent4>
        <a:srgbClr val="16A3AA"/>
      </a:accent4>
      <a:accent5>
        <a:srgbClr val="16A3AA"/>
      </a:accent5>
      <a:accent6>
        <a:srgbClr val="16A3AA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1850</Words>
  <Application>WPS 演示</Application>
  <PresentationFormat>全屏显示(16:9)</PresentationFormat>
  <Paragraphs>127</Paragraphs>
  <Slides>11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宋体</vt:lpstr>
      <vt:lpstr>Wingdings</vt:lpstr>
      <vt:lpstr>Open Sans</vt:lpstr>
      <vt:lpstr>Segoe Print</vt:lpstr>
      <vt:lpstr>冬青黑体简体中文 W3</vt:lpstr>
      <vt:lpstr>微软雅黑</vt:lpstr>
      <vt:lpstr>Times New Roman</vt:lpstr>
      <vt:lpstr>Calibri</vt:lpstr>
      <vt:lpstr>Arial Unicode MS</vt:lpstr>
      <vt:lpstr>黑体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/>
  <cp:lastModifiedBy>HASEE</cp:lastModifiedBy>
  <cp:revision>132</cp:revision>
  <dcterms:created xsi:type="dcterms:W3CDTF">2021-02-25T04:25:00Z</dcterms:created>
  <dcterms:modified xsi:type="dcterms:W3CDTF">2021-02-26T02:32:25Z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